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58" r:id="rId5"/>
    <p:sldId id="259" r:id="rId6"/>
    <p:sldId id="322" r:id="rId7"/>
    <p:sldId id="324" r:id="rId8"/>
    <p:sldId id="293" r:id="rId9"/>
    <p:sldId id="295" r:id="rId10"/>
    <p:sldId id="294" r:id="rId11"/>
    <p:sldId id="325" r:id="rId12"/>
    <p:sldId id="263" r:id="rId13"/>
    <p:sldId id="264" r:id="rId14"/>
    <p:sldId id="270" r:id="rId15"/>
    <p:sldId id="316" r:id="rId16"/>
    <p:sldId id="317" r:id="rId17"/>
    <p:sldId id="318" r:id="rId18"/>
    <p:sldId id="312" r:id="rId19"/>
    <p:sldId id="277" r:id="rId20"/>
    <p:sldId id="271" r:id="rId21"/>
    <p:sldId id="279" r:id="rId22"/>
    <p:sldId id="292" r:id="rId23"/>
    <p:sldId id="267" r:id="rId24"/>
    <p:sldId id="273" r:id="rId25"/>
    <p:sldId id="319" r:id="rId26"/>
    <p:sldId id="268" r:id="rId27"/>
    <p:sldId id="299" r:id="rId28"/>
    <p:sldId id="26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5225" autoAdjust="0"/>
    <p:restoredTop sz="86423" autoAdjust="0"/>
  </p:normalViewPr>
  <p:slideViewPr>
    <p:cSldViewPr snapToGrid="0">
      <p:cViewPr varScale="1">
        <p:scale>
          <a:sx n="113" d="100"/>
          <a:sy n="113" d="100"/>
        </p:scale>
        <p:origin x="12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7428A-BE58-4F38-BDB4-7E6754630026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0BFE1-4037-42E7-9BCF-1C49D77F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4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0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98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Meets-for</a:t>
            </a:r>
            <a:r>
              <a:rPr lang="en-US" baseline="0"/>
              <a:t> the year they demonstrated the competency on a consistent basis</a:t>
            </a:r>
          </a:p>
          <a:p>
            <a:r>
              <a:rPr lang="en-US" baseline="0"/>
              <a:t>Does not Meet-for the year they never or rarely demonstrated the competency</a:t>
            </a:r>
          </a:p>
          <a:p>
            <a:r>
              <a:rPr lang="en-US" baseline="0"/>
              <a:t>Sometimes Meets Expectations-the remaining choice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BFE1-4037-42E7-9BCF-1C49D77F19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92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BFE1-4037-42E7-9BCF-1C49D77F19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69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Meets-for</a:t>
            </a:r>
            <a:r>
              <a:rPr lang="en-US" baseline="0"/>
              <a:t> the year they demonstrated the competency on a consistent basis</a:t>
            </a:r>
          </a:p>
          <a:p>
            <a:r>
              <a:rPr lang="en-US" baseline="0"/>
              <a:t>Does not Meet-for the year they never or rarely demonstrated the competency</a:t>
            </a:r>
          </a:p>
          <a:p>
            <a:r>
              <a:rPr lang="en-US" baseline="0"/>
              <a:t>Sometimes Meets Expectations-the remaining choice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BFE1-4037-42E7-9BCF-1C49D77F19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88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23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Martina</a:t>
            </a:r>
          </a:p>
          <a:p>
            <a:r>
              <a:rPr lang="en-US" dirty="0">
                <a:cs typeface="Calibri"/>
              </a:rPr>
              <a:t>You can document any verbal comments too – summarize who, what and when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8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051E5-AE92-4760-909B-38A2AD9B173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9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47700"/>
            <a:ext cx="103632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273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4396" y="6356352"/>
            <a:ext cx="37432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2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1"/>
            <a:ext cx="10515600" cy="122131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58274"/>
            <a:ext cx="10515600" cy="3786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3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47700"/>
            <a:ext cx="2628900" cy="50422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47700"/>
            <a:ext cx="7734300" cy="50422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0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13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2959"/>
            <a:ext cx="10515600" cy="3786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4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647700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5274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0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844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77519"/>
            <a:ext cx="5181600" cy="3619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77518"/>
            <a:ext cx="5181600" cy="3619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73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08290"/>
            <a:ext cx="5157787" cy="301624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8862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08289"/>
            <a:ext cx="5183188" cy="30162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7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1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77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647701"/>
            <a:ext cx="6172200" cy="47070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47901"/>
            <a:ext cx="3932237" cy="31147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6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7700"/>
            <a:ext cx="3932237" cy="15093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647701"/>
            <a:ext cx="6172200" cy="473733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57011"/>
            <a:ext cx="3932237" cy="32359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0A008E0-2346-A342-93BA-FB538DCDF1A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32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818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97149"/>
            <a:ext cx="10515600" cy="3786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24396" y="6358793"/>
            <a:ext cx="3743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462" y="6310313"/>
            <a:ext cx="2647407" cy="457200"/>
          </a:xfrm>
          <a:prstGeom prst="rect">
            <a:avLst/>
          </a:prstGeom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06116" y="6356351"/>
            <a:ext cx="314178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F253311F-96EC-5E40-B963-C06A534994B3}" type="slidenum">
              <a:rPr lang="en-US" sz="1400" smtClean="0"/>
              <a:pPr algn="l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4292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hrtraining@fscj.edu" TargetMode="External"/><Relationship Id="rId2" Type="http://schemas.openxmlformats.org/officeDocument/2006/relationships/hyperlink" Target="https://training.fscj.edu/resources/myimpac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47700"/>
            <a:ext cx="10363200" cy="2387600"/>
          </a:xfrm>
        </p:spPr>
        <p:txBody>
          <a:bodyPr/>
          <a:lstStyle/>
          <a:p>
            <a:r>
              <a:rPr lang="en-US" dirty="0"/>
              <a:t>Introduction to myIMPACT for Adjuncts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7285" y="390109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 </a:t>
            </a:r>
          </a:p>
          <a:p>
            <a:r>
              <a:rPr lang="en-US" sz="3600" b="1" dirty="0"/>
              <a:t>Training and Organizational Development</a:t>
            </a:r>
          </a:p>
          <a:p>
            <a:r>
              <a:rPr lang="en-US" dirty="0"/>
              <a:t> </a:t>
            </a:r>
          </a:p>
        </p:txBody>
      </p:sp>
      <p:pic>
        <p:nvPicPr>
          <p:cNvPr id="5" name="Picture 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D3E69F0C-F2D5-4FB2-BEA5-8CCC952DF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029" y="801310"/>
            <a:ext cx="3545744" cy="82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2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3-Point Competency Rating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MEETS</a:t>
            </a:r>
            <a:r>
              <a:rPr lang="en-US" dirty="0"/>
              <a:t>  - The employee meets the requirements and expectations of this competency.</a:t>
            </a:r>
          </a:p>
          <a:p>
            <a:r>
              <a:rPr lang="en-US" b="1" dirty="0"/>
              <a:t>MEETS SOME EXPECTATIONS </a:t>
            </a:r>
            <a:r>
              <a:rPr lang="en-US" dirty="0"/>
              <a:t> - The employee demonstrates inconsistent levels of performance meeting the requirements and expectations of this competency. </a:t>
            </a:r>
            <a:endParaRPr lang="en-US" dirty="0">
              <a:cs typeface="Calibri"/>
            </a:endParaRPr>
          </a:p>
          <a:p>
            <a:r>
              <a:rPr lang="en-US" b="1" dirty="0"/>
              <a:t>DOES NOT MEET </a:t>
            </a:r>
            <a:r>
              <a:rPr lang="en-US" dirty="0"/>
              <a:t> - The employee does not meet the requirements and expectations of this competency.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1004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5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Learner-Centered Teaching </a:t>
            </a:r>
            <a:r>
              <a:rPr lang="en-US" sz="4000" b="1" dirty="0"/>
              <a:t>Strategy</a:t>
            </a:r>
            <a:r>
              <a:rPr lang="en-US" sz="4000" dirty="0"/>
              <a:t>-Engages students and promotes learning by encouraging active participation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Employs the use of active learning strategies (e.g. deliberative discussions, case studies, role plays/simulations, Socratic questioning, think-pair-share, etc.)</a:t>
            </a:r>
            <a:endParaRPr lang="en-US" sz="2400" dirty="0"/>
          </a:p>
          <a:p>
            <a:pPr lvl="0"/>
            <a:r>
              <a:rPr lang="en-US" dirty="0"/>
              <a:t>Makes use of technology to encourage active participation (i.e. interactive response systems, Canvas tools etc.)</a:t>
            </a:r>
            <a:endParaRPr lang="en-US" sz="2400" dirty="0"/>
          </a:p>
          <a:p>
            <a:pPr lvl="0"/>
            <a:r>
              <a:rPr lang="en-US" dirty="0"/>
              <a:t>Actively engages in discussions and quickly responds to student inquiries in online courses </a:t>
            </a:r>
            <a:endParaRPr lang="en-US" sz="2400" dirty="0"/>
          </a:p>
          <a:p>
            <a:pPr lvl="0"/>
            <a:r>
              <a:rPr lang="en-US" dirty="0"/>
              <a:t>Shows an enthusiasm for and mastery of the subject matter</a:t>
            </a:r>
            <a:endParaRPr lang="en-US" sz="2400" dirty="0"/>
          </a:p>
          <a:p>
            <a:pPr lvl="0"/>
            <a:r>
              <a:rPr lang="en-US" dirty="0"/>
              <a:t>Keeps current in both the discipline taught and pedagogy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19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Accountability</a:t>
            </a:r>
            <a:r>
              <a:rPr lang="en-US" dirty="0"/>
              <a:t>-</a:t>
            </a:r>
            <a:r>
              <a:rPr lang="en-US" sz="4000" dirty="0"/>
              <a:t>Accepts</a:t>
            </a:r>
            <a:r>
              <a:rPr lang="en-US" dirty="0"/>
              <a:t> </a:t>
            </a:r>
            <a:r>
              <a:rPr lang="en-US" sz="4000" dirty="0"/>
              <a:t>responsibility and is accountable for achieving results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Anticipates and solves problems</a:t>
            </a:r>
          </a:p>
          <a:p>
            <a:pPr lvl="0"/>
            <a:r>
              <a:rPr lang="en-US" dirty="0"/>
              <a:t>Meets productivity standards, deadlines and work schedules</a:t>
            </a:r>
          </a:p>
          <a:p>
            <a:pPr lvl="0"/>
            <a:r>
              <a:rPr lang="en-US" dirty="0"/>
              <a:t>Stays focused on tasks in spite of distractions and interruptions</a:t>
            </a:r>
          </a:p>
          <a:p>
            <a:pPr lvl="0"/>
            <a:r>
              <a:rPr lang="en-US" dirty="0"/>
              <a:t>Accepts responsibility for not meeting expectations</a:t>
            </a:r>
          </a:p>
          <a:p>
            <a:pPr lvl="0"/>
            <a:r>
              <a:rPr lang="en-US" dirty="0"/>
              <a:t>Commits to job specific goals and takes initiative to achieve them</a:t>
            </a:r>
          </a:p>
          <a:p>
            <a:pPr lvl="0"/>
            <a:r>
              <a:rPr lang="en-US" dirty="0"/>
              <a:t>Holds self and others accountable for making appropriate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24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54" y="8059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Collaboration</a:t>
            </a:r>
            <a:r>
              <a:rPr lang="en-US" dirty="0"/>
              <a:t>-</a:t>
            </a:r>
            <a:r>
              <a:rPr lang="en-US" sz="4000" dirty="0"/>
              <a:t>Develops</a:t>
            </a:r>
            <a:r>
              <a:rPr lang="en-US" dirty="0"/>
              <a:t> </a:t>
            </a:r>
            <a:r>
              <a:rPr lang="en-US" sz="4000" dirty="0"/>
              <a:t>and maintains responsive, cooperative and mutually beneficial relationships to foster teamwork and collegiality.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654" y="2423443"/>
            <a:ext cx="10515600" cy="3786303"/>
          </a:xfrm>
        </p:spPr>
        <p:txBody>
          <a:bodyPr/>
          <a:lstStyle/>
          <a:p>
            <a:pPr lvl="0"/>
            <a:r>
              <a:rPr lang="en-US" dirty="0"/>
              <a:t>Shares information with others</a:t>
            </a:r>
          </a:p>
          <a:p>
            <a:pPr lvl="0"/>
            <a:r>
              <a:rPr lang="en-US" dirty="0"/>
              <a:t>Reaches out to others to gather information</a:t>
            </a:r>
          </a:p>
          <a:p>
            <a:pPr lvl="0"/>
            <a:r>
              <a:rPr lang="en-US" dirty="0"/>
              <a:t>Includes others in decision making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61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02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Communication</a:t>
            </a:r>
            <a:r>
              <a:rPr lang="en-US" dirty="0"/>
              <a:t>-</a:t>
            </a:r>
            <a:r>
              <a:rPr lang="en-US" sz="4000" dirty="0"/>
              <a:t>Promotes clear listening, speaking, and writing skills to support the mission.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067"/>
            <a:ext cx="10515600" cy="3786303"/>
          </a:xfrm>
        </p:spPr>
        <p:txBody>
          <a:bodyPr/>
          <a:lstStyle/>
          <a:p>
            <a:pPr lvl="0"/>
            <a:r>
              <a:rPr lang="en-US" dirty="0"/>
              <a:t>Displays strong verbal skills, communicating clearly, concisely, and in meaningful ways</a:t>
            </a:r>
          </a:p>
          <a:p>
            <a:pPr lvl="0"/>
            <a:r>
              <a:rPr lang="en-US" dirty="0"/>
              <a:t>Listens actively and asks perceptive questions</a:t>
            </a:r>
          </a:p>
          <a:p>
            <a:pPr lvl="0"/>
            <a:r>
              <a:rPr lang="en-US" dirty="0"/>
              <a:t>Prepares written materials that are well organized, clear and effective</a:t>
            </a:r>
          </a:p>
          <a:p>
            <a:pPr lvl="0"/>
            <a:r>
              <a:rPr lang="en-US" dirty="0"/>
              <a:t>Gives, receives and acts upon helpful and timely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58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53D47-812A-4639-9241-94FBEDA8B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Example of a Supervisor Competency Comment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7761-D995-4D8B-B163-9386BA3F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Accountability - </a:t>
            </a:r>
            <a:r>
              <a:rPr lang="en-US" dirty="0"/>
              <a:t>Faculty member instructs scheduled classes, avoiding absences from class, and returns graded student work in a timely manner.        MEETS EXAMPLE</a:t>
            </a:r>
            <a:endParaRPr lang="en-US" b="1" dirty="0"/>
          </a:p>
          <a:p>
            <a:pPr marL="0" indent="0">
              <a:buNone/>
            </a:pPr>
            <a:r>
              <a:rPr lang="en-US" dirty="0">
                <a:cs typeface="Calibri"/>
              </a:rPr>
              <a:t> 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875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Final Supervisor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There is no overall rating, but supervisors must provide additional  comments</a:t>
            </a:r>
          </a:p>
          <a:p>
            <a:pPr marL="0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2800" i="1"/>
              <a:t>Prompt: Describe areas where the employee has excelled or needs improved performance, which may not be reflected elsewhere in this review.</a:t>
            </a:r>
            <a:endParaRPr lang="en-US" sz="2800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48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Supervisor Overall 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Faculty member is a dependable, knowledgeable, engaged employee. 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49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BC64-B74A-41ED-94FB-96B86025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Entries</a:t>
            </a:r>
            <a:br>
              <a:rPr lang="en-US" dirty="0">
                <a:cs typeface="Calibri Light"/>
              </a:rPr>
            </a:br>
            <a:r>
              <a:rPr lang="en-US" dirty="0"/>
              <a:t>in </a:t>
            </a:r>
            <a:r>
              <a:rPr lang="en-US" dirty="0" err="1"/>
              <a:t>MyImpact</a:t>
            </a:r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DE7B6-49C3-4A92-9C40-EA71D2E42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Journal is a tool in </a:t>
            </a:r>
            <a:r>
              <a:rPr lang="en-US" dirty="0" err="1"/>
              <a:t>MyImpact</a:t>
            </a:r>
            <a:r>
              <a:rPr lang="en-US" dirty="0"/>
              <a:t> where both Adjuncts and Supervisors can document activity throughout the year</a:t>
            </a:r>
          </a:p>
          <a:p>
            <a:r>
              <a:rPr lang="en-US" dirty="0"/>
              <a:t>Using journal entries can help Adjunct Supervisors save time on completing evaluations.</a:t>
            </a:r>
          </a:p>
          <a:p>
            <a:r>
              <a:rPr lang="en-US" dirty="0"/>
              <a:t>Adjuncts should be encouraged to enter journal entries throughout the year and share them with their Adjunct Supervisors. </a:t>
            </a:r>
          </a:p>
          <a:p>
            <a:r>
              <a:rPr lang="en-US" dirty="0"/>
              <a:t>Adjunct Supervisors can also enter journal entries about any of their adjuncts and they can share them with their adjunct faculty members.</a:t>
            </a:r>
          </a:p>
        </p:txBody>
      </p:sp>
    </p:spTree>
    <p:extLst>
      <p:ext uri="{BB962C8B-B14F-4D97-AF65-F5344CB8AC3E}">
        <p14:creationId xmlns:p14="http://schemas.microsoft.com/office/powerpoint/2010/main" val="3684260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BC64-B74A-41ED-94FB-96B86025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7702"/>
            <a:ext cx="10515600" cy="766232"/>
          </a:xfrm>
        </p:spPr>
        <p:txBody>
          <a:bodyPr/>
          <a:lstStyle/>
          <a:p>
            <a:r>
              <a:rPr lang="en-US" dirty="0"/>
              <a:t>Journal Entries in myIMPACT </a:t>
            </a:r>
          </a:p>
        </p:txBody>
      </p:sp>
      <p:pic>
        <p:nvPicPr>
          <p:cNvPr id="5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063CEAD-D56D-4686-90E9-2EB4CB69A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78319" y="1550591"/>
            <a:ext cx="7457160" cy="4498018"/>
          </a:xfrm>
        </p:spPr>
      </p:pic>
    </p:spTree>
    <p:extLst>
      <p:ext uri="{BB962C8B-B14F-4D97-AF65-F5344CB8AC3E}">
        <p14:creationId xmlns:p14="http://schemas.microsoft.com/office/powerpoint/2010/main" val="384245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myIMPACT Supports the Employee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31" y="2449820"/>
            <a:ext cx="10515600" cy="37863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Connects to the Employee Engagement survey process</a:t>
            </a:r>
          </a:p>
          <a:p>
            <a:r>
              <a:rPr lang="en-US" dirty="0"/>
              <a:t>myIMPACT fosters more employee/manager conversations about job performance and professional growth</a:t>
            </a:r>
            <a:endParaRPr lang="en-US" dirty="0">
              <a:cs typeface="Calibri"/>
            </a:endParaRPr>
          </a:p>
          <a:p>
            <a:endParaRPr lang="en-US" dirty="0">
              <a:solidFill>
                <a:srgbClr val="FF0000"/>
              </a:solidFill>
              <a:cs typeface="Calibri"/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385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6418"/>
            <a:ext cx="10515600" cy="1325563"/>
          </a:xfrm>
        </p:spPr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654" y="1860239"/>
            <a:ext cx="10515600" cy="44620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HR creates the Performance Review Template</a:t>
            </a:r>
            <a:endParaRPr lang="en-US" dirty="0">
              <a:cs typeface="Calibri"/>
            </a:endParaRPr>
          </a:p>
          <a:p>
            <a:r>
              <a:rPr lang="en-US" dirty="0"/>
              <a:t>Managers receive an email from NEO GOV that they have a new task(s) on their Dashboard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Manager can start to track performance and use the Instructor Observation form to make notes on classroom visits</a:t>
            </a:r>
          </a:p>
        </p:txBody>
      </p:sp>
    </p:spTree>
    <p:extLst>
      <p:ext uri="{BB962C8B-B14F-4D97-AF65-F5344CB8AC3E}">
        <p14:creationId xmlns:p14="http://schemas.microsoft.com/office/powerpoint/2010/main" val="262755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1855"/>
            <a:ext cx="10515600" cy="1325563"/>
          </a:xfrm>
        </p:spPr>
        <p:txBody>
          <a:bodyPr/>
          <a:lstStyle/>
          <a:p>
            <a:r>
              <a:rPr lang="en-US" dirty="0"/>
              <a:t>The Process Continued-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189"/>
            <a:ext cx="10515600" cy="45339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RATINGS</a:t>
            </a:r>
          </a:p>
          <a:p>
            <a:r>
              <a:rPr lang="en-US" dirty="0"/>
              <a:t>The rating step is activated on September 1 when the review is first made available, but the manager will not rate the adjunct until the term that the adjunct’s review is due.</a:t>
            </a:r>
          </a:p>
          <a:p>
            <a:r>
              <a:rPr lang="en-US" dirty="0"/>
              <a:t>Supervisors will rate each competency, provide specific comments and add overall supervisor comments during the appropriate term</a:t>
            </a:r>
            <a:endParaRPr lang="en-US" dirty="0">
              <a:cs typeface="Calibri"/>
            </a:endParaRPr>
          </a:p>
          <a:p>
            <a:r>
              <a:rPr lang="en-US" dirty="0"/>
              <a:t>Once the Manager approves and signs the performance review, a task will show up to ensure that they have a meeting with the employee to discuss the review. Managers must enter the date that they met (or plan to meet) with their employee to discuss the review.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57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Continued-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When the meeting task is completed in the system, the review is forwarded to the employee for their signature.</a:t>
            </a:r>
          </a:p>
          <a:p>
            <a:r>
              <a:rPr lang="en-US" dirty="0">
                <a:cs typeface="Calibri"/>
              </a:rPr>
              <a:t>Your signature only means that the review has been discussed with you.</a:t>
            </a:r>
            <a:endParaRPr lang="en-US" dirty="0"/>
          </a:p>
          <a:p>
            <a:r>
              <a:rPr lang="en-US" dirty="0"/>
              <a:t>The manager checks the completed review in case employee made comments along with their signature.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17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 happens with a Does Not Meet rating?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System will send the review to the Manager's Manager for approval</a:t>
            </a:r>
          </a:p>
          <a:p>
            <a:r>
              <a:rPr lang="en-US" dirty="0"/>
              <a:t>Manager will have had previous discussions with the employee</a:t>
            </a:r>
          </a:p>
          <a:p>
            <a:r>
              <a:rPr lang="en-US" dirty="0"/>
              <a:t>Manager will have discussed this with their manager</a:t>
            </a:r>
            <a:endParaRPr lang="en-US" dirty="0">
              <a:cs typeface="Calibri"/>
            </a:endParaRPr>
          </a:p>
          <a:p>
            <a:r>
              <a:rPr lang="en-US" dirty="0"/>
              <a:t>Example of a Does Not Meet comment-	</a:t>
            </a:r>
          </a:p>
          <a:p>
            <a:pPr marL="457200" lvl="1" indent="0">
              <a:buNone/>
            </a:pPr>
            <a:r>
              <a:rPr lang="en-US" dirty="0"/>
              <a:t>Competency: Accountability</a:t>
            </a:r>
            <a:endParaRPr lang="en-US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dirty="0"/>
              <a:t>Numerous students complained that you did not respond to requests for help and clarification on assignments. 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477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A4738-4CF8-46B9-8212-F8B697410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staff members serve as Adjuncts…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A1801-F8EB-4F3C-8B8A-1561CEF1F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Per SACS -- they still need to have a teaching review documented in </a:t>
            </a:r>
            <a:r>
              <a:rPr lang="en-US" sz="2800" dirty="0" err="1"/>
              <a:t>MyImpact</a:t>
            </a:r>
            <a:endParaRPr lang="en-US" sz="2800" dirty="0"/>
          </a:p>
          <a:p>
            <a:r>
              <a:rPr lang="en-US" sz="2800" dirty="0"/>
              <a:t>How to do this?</a:t>
            </a:r>
          </a:p>
          <a:p>
            <a:pPr lvl="1"/>
            <a:r>
              <a:rPr lang="en-US" sz="2400" dirty="0"/>
              <a:t>Request the PDF Form from emprelations@fscj.edu</a:t>
            </a:r>
          </a:p>
          <a:p>
            <a:pPr lvl="1"/>
            <a:r>
              <a:rPr lang="en-US" sz="2400" dirty="0"/>
              <a:t>Complete PDF Ratings Form</a:t>
            </a:r>
          </a:p>
          <a:p>
            <a:pPr lvl="1"/>
            <a:r>
              <a:rPr lang="en-US" sz="2400" dirty="0"/>
              <a:t>Upload in Journal</a:t>
            </a:r>
          </a:p>
          <a:p>
            <a:pPr lvl="1"/>
            <a:r>
              <a:rPr lang="en-US" sz="2400" dirty="0"/>
              <a:t>Make viewable to Employee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18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Managers should discuss with employees what is needed to Meet Expectations for each competency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Training materials are available at: </a:t>
            </a:r>
            <a:r>
              <a:rPr lang="en-US" u="sng" dirty="0">
                <a:hlinkClick r:id="rId2"/>
              </a:rPr>
              <a:t>myIMPACT</a:t>
            </a:r>
            <a:endParaRPr lang="en-US" u="sng" dirty="0"/>
          </a:p>
          <a:p>
            <a:endParaRPr lang="en-US" dirty="0"/>
          </a:p>
          <a:p>
            <a:r>
              <a:rPr lang="en-US" dirty="0"/>
              <a:t>Contact </a:t>
            </a:r>
            <a:r>
              <a:rPr lang="en-US" dirty="0">
                <a:hlinkClick r:id="rId3"/>
              </a:rPr>
              <a:t>hrtraining@fscj.edu</a:t>
            </a:r>
            <a:r>
              <a:rPr lang="en-US" dirty="0"/>
              <a:t> with questions or comments</a:t>
            </a:r>
          </a:p>
          <a:p>
            <a:pPr marL="457200" lvl="1" indent="0">
              <a:buNone/>
            </a:pPr>
            <a:endParaRPr lang="en-US" sz="2800" dirty="0">
              <a:cs typeface="Calibri"/>
            </a:endParaRPr>
          </a:p>
          <a:p>
            <a:pPr marL="457200" lvl="1" indent="0">
              <a:buNone/>
            </a:pPr>
            <a:endParaRPr lang="en-US" sz="2800" dirty="0">
              <a:cs typeface="Calibri"/>
            </a:endParaRPr>
          </a:p>
          <a:p>
            <a:pPr marL="457200" lvl="1" indent="0">
              <a:buNone/>
            </a:pPr>
            <a:endParaRPr lang="en-US" sz="2800" dirty="0">
              <a:cs typeface="Calibri"/>
            </a:endParaRPr>
          </a:p>
          <a:p>
            <a:pPr marL="457200" lvl="1" indent="0">
              <a:buNone/>
            </a:pPr>
            <a:endParaRPr lang="en-US" sz="2800" dirty="0">
              <a:cs typeface="Calibri"/>
            </a:endParaRPr>
          </a:p>
          <a:p>
            <a:pPr marL="457200" lvl="1" indent="0">
              <a:buNone/>
            </a:pPr>
            <a:r>
              <a:rPr lang="en-US" sz="2800" dirty="0"/>
              <a:t> 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242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1"/>
            <a:ext cx="10515600" cy="662625"/>
          </a:xfrm>
        </p:spPr>
        <p:txBody>
          <a:bodyPr>
            <a:normAutofit fontScale="90000"/>
          </a:bodyPr>
          <a:lstStyle/>
          <a:p>
            <a:r>
              <a:rPr lang="en-US" dirty="0"/>
              <a:t>Getting Started-Log into myFSCJ, Quick Links then myIMPACT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2A249F1-1125-4C51-B139-AF02929BF29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4769" y="1894067"/>
            <a:ext cx="4690451" cy="400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6D608B-80E2-42D7-B5C0-1BDB6D9973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755188" y="1894067"/>
            <a:ext cx="3267024" cy="3535772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6D4577B8-1BCD-48D9-BB85-4B69CD405E31}"/>
              </a:ext>
            </a:extLst>
          </p:cNvPr>
          <p:cNvSpPr/>
          <p:nvPr/>
        </p:nvSpPr>
        <p:spPr>
          <a:xfrm>
            <a:off x="4566670" y="4572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EB5F995-3A7A-488B-B6D2-E23CDAF16A1B}"/>
              </a:ext>
            </a:extLst>
          </p:cNvPr>
          <p:cNvSpPr/>
          <p:nvPr/>
        </p:nvSpPr>
        <p:spPr>
          <a:xfrm>
            <a:off x="6416511" y="3186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4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D64F4-3DB1-4FE8-95BE-AECB961B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9318-B17C-4A9E-B3AD-53EA618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b="1" dirty="0"/>
              <a:t>  </a:t>
            </a:r>
            <a:endParaRPr lang="en-US" sz="2800" dirty="0"/>
          </a:p>
          <a:p>
            <a:r>
              <a:rPr lang="en-US" sz="3200" b="1" dirty="0"/>
              <a:t>When to Complete:</a:t>
            </a:r>
            <a:r>
              <a:rPr lang="en-US" sz="3200" b="1" i="1" dirty="0"/>
              <a:t> </a:t>
            </a:r>
            <a:r>
              <a:rPr lang="en-US" sz="3200" dirty="0"/>
              <a:t>The first year of employment and at least once every three years thereafter.  </a:t>
            </a:r>
          </a:p>
          <a:p>
            <a:r>
              <a:rPr lang="en-US" sz="3200" b="1" dirty="0"/>
              <a:t>What is Required: </a:t>
            </a:r>
            <a:r>
              <a:rPr lang="en-US" sz="3200" dirty="0"/>
              <a:t>Supervisor is expected to rate all competencies and enter overall supervisor comments on the evaluation form, complete an official Instructor Observation, and conduct an In-Person Review.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3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4BF38-F36B-40E1-8234-93796D25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z="4000" dirty="0"/>
              <a:t>Ratings Form</a:t>
            </a:r>
          </a:p>
        </p:txBody>
      </p:sp>
      <p:pic>
        <p:nvPicPr>
          <p:cNvPr id="5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A4CD581-BED6-4FEA-8017-4DC6DD18F7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56" b="8867"/>
          <a:stretch/>
        </p:blipFill>
        <p:spPr>
          <a:xfrm>
            <a:off x="635501" y="1700221"/>
            <a:ext cx="11212062" cy="4604194"/>
          </a:xfrm>
          <a:prstGeom prst="rect">
            <a:avLst/>
          </a:prstGeom>
          <a:ln w="9525"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660E7E-6D6B-43E7-8128-252357EFF708}"/>
              </a:ext>
            </a:extLst>
          </p:cNvPr>
          <p:cNvSpPr txBox="1"/>
          <p:nvPr/>
        </p:nvSpPr>
        <p:spPr>
          <a:xfrm>
            <a:off x="630264" y="785246"/>
            <a:ext cx="11228520" cy="707886"/>
          </a:xfrm>
          <a:prstGeom prst="rect">
            <a:avLst/>
          </a:prstGeom>
          <a:solidFill>
            <a:srgbClr val="05B7F7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spc="-15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Required for Standard Evaluation</a:t>
            </a:r>
          </a:p>
        </p:txBody>
      </p:sp>
    </p:spTree>
    <p:extLst>
      <p:ext uri="{BB962C8B-B14F-4D97-AF65-F5344CB8AC3E}">
        <p14:creationId xmlns:p14="http://schemas.microsoft.com/office/powerpoint/2010/main" val="244346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24CF-DE06-4975-81DF-A0B0DD47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Required</a:t>
            </a:r>
          </a:p>
        </p:txBody>
      </p:sp>
      <p:pic>
        <p:nvPicPr>
          <p:cNvPr id="5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2ED7A62-B379-4E84-B5E1-9DFA996232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057" y="1713830"/>
            <a:ext cx="11228037" cy="449341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2154F7-878E-4DD5-8FDF-616B334DB83D}"/>
              </a:ext>
            </a:extLst>
          </p:cNvPr>
          <p:cNvSpPr txBox="1"/>
          <p:nvPr/>
        </p:nvSpPr>
        <p:spPr>
          <a:xfrm>
            <a:off x="630264" y="785246"/>
            <a:ext cx="11228520" cy="707886"/>
          </a:xfrm>
          <a:prstGeom prst="rect">
            <a:avLst/>
          </a:prstGeom>
          <a:solidFill>
            <a:srgbClr val="05B7F7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spc="-15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Required for Standard Evaluation</a:t>
            </a:r>
          </a:p>
        </p:txBody>
      </p:sp>
    </p:spTree>
    <p:extLst>
      <p:ext uri="{BB962C8B-B14F-4D97-AF65-F5344CB8AC3E}">
        <p14:creationId xmlns:p14="http://schemas.microsoft.com/office/powerpoint/2010/main" val="1453322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24CF-DE06-4975-81DF-A0B0DD47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Required</a:t>
            </a:r>
          </a:p>
        </p:txBody>
      </p:sp>
      <p:pic>
        <p:nvPicPr>
          <p:cNvPr id="8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3F03F00-6B36-48BD-B6D1-810AFEAE2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4847" y="1662888"/>
            <a:ext cx="11228035" cy="4336985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087D4B-C84B-4472-A49B-432AE35F09A2}"/>
              </a:ext>
            </a:extLst>
          </p:cNvPr>
          <p:cNvSpPr txBox="1"/>
          <p:nvPr/>
        </p:nvSpPr>
        <p:spPr>
          <a:xfrm>
            <a:off x="630264" y="785246"/>
            <a:ext cx="11228520" cy="707886"/>
          </a:xfrm>
          <a:prstGeom prst="rect">
            <a:avLst/>
          </a:prstGeom>
          <a:solidFill>
            <a:srgbClr val="05B7F7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spc="-15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Required for Standard Evaluation</a:t>
            </a:r>
          </a:p>
        </p:txBody>
      </p:sp>
    </p:spTree>
    <p:extLst>
      <p:ext uri="{BB962C8B-B14F-4D97-AF65-F5344CB8AC3E}">
        <p14:creationId xmlns:p14="http://schemas.microsoft.com/office/powerpoint/2010/main" val="1187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6B45-209B-4709-B807-02793782F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Abbreviated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D5276-D6D1-43CE-9ACC-BFA9A1AC8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b="1" dirty="0"/>
              <a:t>When to Complete: </a:t>
            </a:r>
            <a:r>
              <a:rPr lang="en-US" sz="2600" dirty="0"/>
              <a:t>Adjunct faculty supervisors can conduct an abbreviated evaluation for two years after a full evaluation is completed. Then in the next year, the Standard Evaluation must be completed.</a:t>
            </a:r>
          </a:p>
          <a:p>
            <a:r>
              <a:rPr lang="en-US" sz="2600" b="1" dirty="0"/>
              <a:t>What is Required: </a:t>
            </a:r>
            <a:r>
              <a:rPr lang="en-US" sz="2600" dirty="0"/>
              <a:t>Supervisor is expected to rate all competencies and enter overall supervisor comments on the evaluation form, and conduct an In-Person Review.  </a:t>
            </a:r>
          </a:p>
          <a:p>
            <a:r>
              <a:rPr lang="en-US" sz="2600" b="1" dirty="0"/>
              <a:t>What is at Supervisor Discretion: </a:t>
            </a:r>
            <a:r>
              <a:rPr lang="en-US" sz="2600" dirty="0"/>
              <a:t>This process does not require a formal Observation, but the supervisor reserves the right to complete the Observation if there have been any concerns, complaints, or issues.  </a:t>
            </a:r>
          </a:p>
          <a:p>
            <a:r>
              <a:rPr lang="en-US" sz="2600" b="1" dirty="0"/>
              <a:t>Please Note: </a:t>
            </a:r>
            <a:r>
              <a:rPr lang="en-US" sz="2600" dirty="0"/>
              <a:t>The abbreviated evaluation still uses the same rating form as the Standard Evaluation, but the Instructor Observation is not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6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Competency-Based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FSCJ uses a competency-based training model  </a:t>
            </a:r>
          </a:p>
          <a:p>
            <a:r>
              <a:rPr lang="en-US" dirty="0"/>
              <a:t>Adjuncts will have 4 Job-Specific Competencies</a:t>
            </a:r>
          </a:p>
          <a:p>
            <a:pPr lvl="1"/>
            <a:r>
              <a:rPr lang="en-US" sz="2800" dirty="0"/>
              <a:t>Accountability</a:t>
            </a:r>
          </a:p>
          <a:p>
            <a:pPr lvl="1"/>
            <a:r>
              <a:rPr lang="en-US" sz="2800" dirty="0"/>
              <a:t>Communication</a:t>
            </a:r>
          </a:p>
          <a:p>
            <a:pPr lvl="1"/>
            <a:r>
              <a:rPr lang="en-US" sz="2800" dirty="0"/>
              <a:t>Job Knowledge</a:t>
            </a:r>
          </a:p>
          <a:p>
            <a:pPr lvl="1"/>
            <a:r>
              <a:rPr lang="en-US" sz="2800" dirty="0"/>
              <a:t>Learner-centered teaching strategy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83538"/>
      </p:ext>
    </p:extLst>
  </p:cSld>
  <p:clrMapOvr>
    <a:masterClrMapping/>
  </p:clrMapOvr>
</p:sld>
</file>

<file path=ppt/theme/theme1.xml><?xml version="1.0" encoding="utf-8"?>
<a:theme xmlns:a="http://schemas.openxmlformats.org/drawingml/2006/main" name="FSCJ Theme 2017">
  <a:themeElements>
    <a:clrScheme name="FSCJ Colors">
      <a:dk1>
        <a:srgbClr val="007598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A1CB8F"/>
      </a:accent2>
      <a:accent3>
        <a:srgbClr val="9BBB59"/>
      </a:accent3>
      <a:accent4>
        <a:srgbClr val="8064A2"/>
      </a:accent4>
      <a:accent5>
        <a:srgbClr val="4BACC6"/>
      </a:accent5>
      <a:accent6>
        <a:srgbClr val="5193B7"/>
      </a:accent6>
      <a:hlink>
        <a:srgbClr val="29AA87"/>
      </a:hlink>
      <a:folHlink>
        <a:srgbClr val="88ABA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emplate_alt" id="{23A8A652-F20C-3248-9EBA-E024E4A1FF86}" vid="{94E19EFD-B661-2E4B-806E-E2FF357D82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F7A1D6497A8641BE5E0C6742B9DF11" ma:contentTypeVersion="15" ma:contentTypeDescription="Create a new document." ma:contentTypeScope="" ma:versionID="3aa17d170cb4001bf3fbddf80f3d5a71">
  <xsd:schema xmlns:xsd="http://www.w3.org/2001/XMLSchema" xmlns:xs="http://www.w3.org/2001/XMLSchema" xmlns:p="http://schemas.microsoft.com/office/2006/metadata/properties" xmlns:ns3="7d0bc188-0e70-4a85-8375-11626e676335" xmlns:ns4="313354d0-e9e5-4715-9266-6adf35239d48" targetNamespace="http://schemas.microsoft.com/office/2006/metadata/properties" ma:root="true" ma:fieldsID="cbce02d4c3ce246c72736a6f8e66db76" ns3:_="" ns4:_="">
    <xsd:import namespace="7d0bc188-0e70-4a85-8375-11626e676335"/>
    <xsd:import namespace="313354d0-e9e5-4715-9266-6adf35239d4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0bc188-0e70-4a85-8375-11626e6763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354d0-e9e5-4715-9266-6adf35239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630F78-0FC9-4005-8365-7A9232983493}">
  <ds:schemaRefs>
    <ds:schemaRef ds:uri="http://schemas.microsoft.com/office/infopath/2007/PartnerControls"/>
    <ds:schemaRef ds:uri="7d0bc188-0e70-4a85-8375-11626e676335"/>
    <ds:schemaRef ds:uri="313354d0-e9e5-4715-9266-6adf35239d48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FD75CDE-6BE5-4430-B5F9-CC5889559F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9398A5-C9F5-44A1-B4D0-8458BFF706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0bc188-0e70-4a85-8375-11626e676335"/>
    <ds:schemaRef ds:uri="313354d0-e9e5-4715-9266-6adf35239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1191</Words>
  <Application>Microsoft Office PowerPoint</Application>
  <PresentationFormat>Widescreen</PresentationFormat>
  <Paragraphs>138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Open Sans</vt:lpstr>
      <vt:lpstr>FSCJ Theme 2017</vt:lpstr>
      <vt:lpstr>Introduction to myIMPACT for Adjuncts</vt:lpstr>
      <vt:lpstr>myIMPACT Supports the Employee Experience</vt:lpstr>
      <vt:lpstr>Getting Started-Log into myFSCJ, Quick Links then myIMPACT</vt:lpstr>
      <vt:lpstr>Standard Evaluation</vt:lpstr>
      <vt:lpstr>Ratings Form</vt:lpstr>
      <vt:lpstr>Required</vt:lpstr>
      <vt:lpstr>Required</vt:lpstr>
      <vt:lpstr>Abbreviated Evaluation</vt:lpstr>
      <vt:lpstr>Competency-Based Reviews</vt:lpstr>
      <vt:lpstr>3-Point Competency Rating Scale</vt:lpstr>
      <vt:lpstr>Learner-Centered Teaching Strategy-Engages students and promotes learning by encouraging active participation </vt:lpstr>
      <vt:lpstr>Accountability-Accepts responsibility and is accountable for achieving results </vt:lpstr>
      <vt:lpstr>Collaboration-Develops and maintains responsive, cooperative and mutually beneficial relationships to foster teamwork and collegiality.  </vt:lpstr>
      <vt:lpstr>Communication-Promotes clear listening, speaking, and writing skills to support the mission. </vt:lpstr>
      <vt:lpstr>Example of a Supervisor Competency Comment</vt:lpstr>
      <vt:lpstr>Final Supervisor Comments</vt:lpstr>
      <vt:lpstr>Example of a Supervisor Overall Comment</vt:lpstr>
      <vt:lpstr>Journal Entries in MyImpact</vt:lpstr>
      <vt:lpstr>Journal Entries in myIMPACT </vt:lpstr>
      <vt:lpstr>The Process</vt:lpstr>
      <vt:lpstr>The Process Continued-</vt:lpstr>
      <vt:lpstr>The Process Continued-</vt:lpstr>
      <vt:lpstr> What happens with a Does Not Meet rating?</vt:lpstr>
      <vt:lpstr>When staff members serve as Adjuncts…</vt:lpstr>
      <vt:lpstr> Next Steps</vt:lpstr>
    </vt:vector>
  </TitlesOfParts>
  <Company>FSCJ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myIMPACT Training</dc:title>
  <dc:creator>Beard, Steve K.</dc:creator>
  <cp:lastModifiedBy>Beard, Steve K.</cp:lastModifiedBy>
  <cp:revision>240</cp:revision>
  <dcterms:created xsi:type="dcterms:W3CDTF">2019-04-10T13:58:50Z</dcterms:created>
  <dcterms:modified xsi:type="dcterms:W3CDTF">2022-08-04T19:03:09Z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0x01010011F7A1D6497A8641BE5E0C6742B9DF11</vt:lpwstr>
  </property>
</Properties>
</file>